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7" r:id="rId5"/>
    <p:sldId id="264" r:id="rId6"/>
    <p:sldId id="265" r:id="rId7"/>
    <p:sldId id="266" r:id="rId8"/>
    <p:sldId id="268" r:id="rId9"/>
    <p:sldId id="269" r:id="rId10"/>
    <p:sldId id="260" r:id="rId11"/>
    <p:sldId id="261" r:id="rId12"/>
    <p:sldId id="262" r:id="rId13"/>
    <p:sldId id="270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0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9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4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1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4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6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9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56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1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5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2D93-F01A-4343-BFA5-4A8020138D3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6823C-B019-4E01-8A16-AB81F33F0C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3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315CF58-BC9D-DA27-DB2A-0832DB36F0FD}"/>
              </a:ext>
            </a:extLst>
          </p:cNvPr>
          <p:cNvSpPr txBox="1"/>
          <p:nvPr/>
        </p:nvSpPr>
        <p:spPr>
          <a:xfrm>
            <a:off x="223157" y="1012728"/>
            <a:ext cx="11729357" cy="1679562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76200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Book Antiqua" panose="02040602050305030304" pitchFamily="18" charset="0"/>
              </a:rPr>
              <a:t>The Citicorp Building Case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Book Antiqua" panose="02040602050305030304" pitchFamily="18" charset="0"/>
              </a:rPr>
              <a:t>Ethics in Engineering</a:t>
            </a:r>
            <a:r>
              <a:rPr kumimoji="0" lang="en-US" altLang="en-US" sz="3200" i="0" u="none" strike="noStrike" cap="none" normalizeH="0" dirty="0">
                <a:ln>
                  <a:noFill/>
                </a:ln>
                <a:effectLst/>
                <a:latin typeface="Book Antiqua" panose="02040602050305030304" pitchFamily="18" charset="0"/>
              </a:rPr>
              <a:t/>
            </a:r>
            <a:br>
              <a:rPr kumimoji="0" lang="en-US" altLang="en-US" sz="3200" i="0" u="none" strike="noStrike" cap="none" normalizeH="0" dirty="0">
                <a:ln>
                  <a:noFill/>
                </a:ln>
                <a:effectLst/>
                <a:latin typeface="Book Antiqua" panose="02040602050305030304" pitchFamily="18" charset="0"/>
              </a:rPr>
            </a:br>
            <a:r>
              <a:rPr kumimoji="0" lang="en-US" altLang="en-US" sz="3200" b="1" i="0" u="none" strike="noStrike" cap="none" normalizeH="0" dirty="0">
                <a:ln>
                  <a:noFill/>
                </a:ln>
                <a:effectLst/>
                <a:latin typeface="Book Antiqua" panose="02040602050305030304" pitchFamily="18" charset="0"/>
              </a:rPr>
              <a:t>Prepared by: Nadia Thaer,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Book Antiqua" panose="02040602050305030304" pitchFamily="18" charset="0"/>
              </a:rPr>
              <a:t> </a:t>
            </a:r>
            <a:r>
              <a:rPr lang="en-US" altLang="en-US" sz="3200" b="1" dirty="0">
                <a:latin typeface="Book Antiqua" panose="02040602050305030304" pitchFamily="18" charset="0"/>
              </a:rPr>
              <a:t>Rasha Daoud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69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AB4D3E-1DC2-642F-9C30-E2F46D4DB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01" y="524656"/>
            <a:ext cx="4720665" cy="61241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B092739-CF7B-4090-A270-94C620E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34" y="524656"/>
            <a:ext cx="6895455" cy="5725959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Importance of the Citicorp Building Case</a:t>
            </a:r>
            <a:r>
              <a:rPr lang="en-GB" sz="3600" dirty="0">
                <a:latin typeface="Book Antiqua" panose="02040602050305030304" pitchFamily="18" charset="0"/>
              </a:rPr>
              <a:t>: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</a:t>
            </a:r>
            <a:r>
              <a:rPr lang="en-US" sz="3600" dirty="0">
                <a:latin typeface="Book Antiqua" panose="02040602050305030304" pitchFamily="18" charset="0"/>
              </a:rPr>
              <a:t>Highlights the ethical responsibilities of engineers.</a:t>
            </a:r>
            <a:br>
              <a:rPr lang="en-US" sz="3600" dirty="0">
                <a:latin typeface="Book Antiqua" panose="02040602050305030304" pitchFamily="18" charset="0"/>
              </a:rPr>
            </a:br>
            <a:r>
              <a:rPr lang="en-US" sz="3600" dirty="0">
                <a:latin typeface="Book Antiqua" panose="02040602050305030304" pitchFamily="18" charset="0"/>
              </a:rPr>
              <a:t/>
            </a:r>
            <a:br>
              <a:rPr lang="en-US" sz="3600" dirty="0">
                <a:latin typeface="Book Antiqua" panose="02040602050305030304" pitchFamily="18" charset="0"/>
              </a:rPr>
            </a:br>
            <a:r>
              <a:rPr lang="en-US" sz="3600" dirty="0">
                <a:latin typeface="Book Antiqua" panose="02040602050305030304" pitchFamily="18" charset="0"/>
              </a:rPr>
              <a:t>-Shows why transparency and safety matter in large public projects.</a:t>
            </a:r>
            <a:endParaRPr lang="en-GB" sz="3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48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26DBE5-56AA-41C3-A3BE-B94951A41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70" y="344775"/>
            <a:ext cx="6887696" cy="5834800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Ethical Issues Raised</a:t>
            </a:r>
            <a:r>
              <a:rPr lang="en-GB" sz="3600" dirty="0">
                <a:latin typeface="Book Antiqua" panose="02040602050305030304" pitchFamily="18" charset="0"/>
              </a:rPr>
              <a:t>: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-Balancing public safety with repair costs.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-The need for honesty when flaws are found.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-Ensuring engineers act to protect the public.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B6FB6-BCC2-4BA2-ADA1-F392C4878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06" y="373301"/>
            <a:ext cx="3495555" cy="607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65F56-744E-4A7C-966C-C03178306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109" y="387530"/>
            <a:ext cx="5277539" cy="60535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71E082-BC1E-4449-AE51-D2E13CFD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114"/>
            <a:ext cx="5414723" cy="6227179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How Was It Handled?</a:t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/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US" sz="3600" dirty="0">
                <a:latin typeface="Book Antiqua" panose="02040602050305030304" pitchFamily="18" charset="0"/>
              </a:rPr>
              <a:t>- </a:t>
            </a:r>
            <a:r>
              <a:rPr lang="en-US" sz="3600" dirty="0" err="1">
                <a:latin typeface="Book Antiqua" panose="02040602050305030304" pitchFamily="18" charset="0"/>
              </a:rPr>
              <a:t>LeMessurier</a:t>
            </a:r>
            <a:r>
              <a:rPr lang="en-US" sz="3600" dirty="0">
                <a:latin typeface="Book Antiqua" panose="02040602050305030304" pitchFamily="18" charset="0"/>
              </a:rPr>
              <a:t> took action as soon as he discovered the problem.  </a:t>
            </a:r>
            <a:br>
              <a:rPr lang="en-US" sz="3600" dirty="0">
                <a:latin typeface="Book Antiqua" panose="02040602050305030304" pitchFamily="18" charset="0"/>
              </a:rPr>
            </a:br>
            <a:r>
              <a:rPr lang="en-US" sz="3600" dirty="0">
                <a:latin typeface="Book Antiqua" panose="02040602050305030304" pitchFamily="18" charset="0"/>
              </a:rPr>
              <a:t/>
            </a:r>
            <a:br>
              <a:rPr lang="en-US" sz="3600" dirty="0">
                <a:latin typeface="Book Antiqua" panose="02040602050305030304" pitchFamily="18" charset="0"/>
              </a:rPr>
            </a:br>
            <a:r>
              <a:rPr lang="en-US" sz="3600" dirty="0">
                <a:latin typeface="Book Antiqua" panose="02040602050305030304" pitchFamily="18" charset="0"/>
              </a:rPr>
              <a:t>- He worked with Citicorp to discreetly fix the building's structure.</a:t>
            </a:r>
            <a:r>
              <a:rPr lang="en-GB" sz="3600" b="1" dirty="0">
                <a:latin typeface="Book Antiqua" panose="02040602050305030304" pitchFamily="18" charset="0"/>
              </a:rPr>
              <a:t/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endParaRPr lang="en-GB" sz="36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52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2B76267D-4396-4BE5-A7A0-135461BD0759}"/>
              </a:ext>
            </a:extLst>
          </p:cNvPr>
          <p:cNvSpPr/>
          <p:nvPr/>
        </p:nvSpPr>
        <p:spPr>
          <a:xfrm>
            <a:off x="519953" y="2402540"/>
            <a:ext cx="8672456" cy="1026459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The building posed a risk that could have led to injuries.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0018E-1E29-448F-96A2-646C8EE46BD5}"/>
              </a:ext>
            </a:extLst>
          </p:cNvPr>
          <p:cNvSpPr/>
          <p:nvPr/>
        </p:nvSpPr>
        <p:spPr>
          <a:xfrm>
            <a:off x="487680" y="16871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Concerns</a:t>
            </a:r>
            <a:r>
              <a:rPr lang="en-GB" sz="3600" dirty="0">
                <a:latin typeface="Book Antiqua" panose="02040602050305030304" pitchFamily="18" charset="0"/>
              </a:rPr>
              <a:t>:</a:t>
            </a:r>
            <a:br>
              <a:rPr lang="en-GB" sz="3600" dirty="0">
                <a:latin typeface="Book Antiqua" panose="02040602050305030304" pitchFamily="18" charset="0"/>
              </a:rPr>
            </a:br>
            <a:endParaRPr lang="en-US" sz="3600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5C57908F-E90D-41F5-B492-82208FAB81DF}"/>
              </a:ext>
            </a:extLst>
          </p:cNvPr>
          <p:cNvSpPr/>
          <p:nvPr/>
        </p:nvSpPr>
        <p:spPr>
          <a:xfrm>
            <a:off x="519953" y="4347881"/>
            <a:ext cx="8672456" cy="1026459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/>
              <a:t>The public wasn’t informed during the repair work.</a:t>
            </a:r>
          </a:p>
        </p:txBody>
      </p:sp>
    </p:spTree>
    <p:extLst>
      <p:ext uri="{BB962C8B-B14F-4D97-AF65-F5344CB8AC3E}">
        <p14:creationId xmlns:p14="http://schemas.microsoft.com/office/powerpoint/2010/main" val="23444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DADD9A-BAC3-4202-932D-5F2AC9EFE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430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What Could Have Been Done Better?</a:t>
            </a:r>
            <a:r>
              <a:rPr lang="ar-SA" sz="3600" b="1" dirty="0">
                <a:latin typeface="Book Antiqua" panose="02040602050305030304" pitchFamily="18" charset="0"/>
              </a:rPr>
              <a:t/>
            </a:r>
            <a:br>
              <a:rPr lang="ar-SA" sz="3600" b="1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/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ar-SA" sz="3600" dirty="0">
                <a:latin typeface="Book Antiqua" panose="02040602050305030304" pitchFamily="18" charset="0"/>
              </a:rPr>
              <a:t/>
            </a:r>
            <a:br>
              <a:rPr lang="ar-SA" sz="3600" dirty="0">
                <a:latin typeface="Book Antiqua" panose="02040602050305030304" pitchFamily="18" charset="0"/>
              </a:rPr>
            </a:br>
            <a:r>
              <a:rPr lang="ar-SA" sz="3600" dirty="0">
                <a:latin typeface="Book Antiqua" panose="02040602050305030304" pitchFamily="18" charset="0"/>
              </a:rPr>
              <a:t/>
            </a:r>
            <a:br>
              <a:rPr lang="ar-SA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endParaRPr lang="en-GB" sz="3600" dirty="0">
              <a:latin typeface="Book Antiqua" panose="02040602050305030304" pitchFamily="18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0329C163-03BC-47FF-B42E-35B435836B67}"/>
              </a:ext>
            </a:extLst>
          </p:cNvPr>
          <p:cNvSpPr/>
          <p:nvPr/>
        </p:nvSpPr>
        <p:spPr>
          <a:xfrm>
            <a:off x="838197" y="2477787"/>
            <a:ext cx="8704729" cy="645459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00" b="1" dirty="0">
                <a:latin typeface="Book Antiqua" panose="02040602050305030304" pitchFamily="18" charset="0"/>
              </a:rPr>
              <a:t>Better </a:t>
            </a:r>
            <a:r>
              <a:rPr lang="en-GB" sz="4000" b="1" dirty="0">
                <a:latin typeface="Book Antiqua" panose="02040602050305030304" pitchFamily="18" charset="0"/>
              </a:rPr>
              <a:t>Planning</a:t>
            </a:r>
            <a:r>
              <a:rPr lang="ar-SA" sz="3600" b="1" dirty="0">
                <a:latin typeface="Book Antiqua" panose="02040602050305030304" pitchFamily="18" charset="0"/>
              </a:rPr>
              <a:t>.</a:t>
            </a:r>
            <a:endParaRPr lang="en-US" sz="3600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3EB4E3FB-D4CB-4C85-A442-015F16D52175}"/>
              </a:ext>
            </a:extLst>
          </p:cNvPr>
          <p:cNvSpPr/>
          <p:nvPr/>
        </p:nvSpPr>
        <p:spPr>
          <a:xfrm>
            <a:off x="838197" y="3653474"/>
            <a:ext cx="8704729" cy="645459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00" b="1" dirty="0">
                <a:latin typeface="Book Antiqua" panose="02040602050305030304" pitchFamily="18" charset="0"/>
              </a:rPr>
              <a:t>Greater Transparency</a:t>
            </a:r>
            <a:r>
              <a:rPr lang="ar-SA" sz="3600" b="1" dirty="0">
                <a:latin typeface="Book Antiqua" panose="02040602050305030304" pitchFamily="18" charset="0"/>
              </a:rPr>
              <a:t>.</a:t>
            </a:r>
            <a:endParaRPr lang="en-US" sz="3600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95B880FF-53AE-4E95-B71E-75C1BF960E2D}"/>
              </a:ext>
            </a:extLst>
          </p:cNvPr>
          <p:cNvSpPr/>
          <p:nvPr/>
        </p:nvSpPr>
        <p:spPr>
          <a:xfrm>
            <a:off x="838197" y="4913178"/>
            <a:ext cx="8704729" cy="645459"/>
          </a:xfrm>
          <a:prstGeom prst="homePlat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00" b="1" dirty="0">
                <a:latin typeface="Book Antiqua" panose="02040602050305030304" pitchFamily="18" charset="0"/>
              </a:rPr>
              <a:t>Earlier Communication</a:t>
            </a:r>
            <a:r>
              <a:rPr lang="ar-SA" sz="3600" b="1" dirty="0">
                <a:latin typeface="Book Antiqua" panose="02040602050305030304" pitchFamily="18" charset="0"/>
              </a:rPr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767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581"/>
            <a:ext cx="7057292" cy="6852419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latin typeface="Book Antiqua" panose="02040602050305030304" pitchFamily="18" charset="0"/>
              </a:rPr>
              <a:t>What Happened in 1978 ?</a:t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The Citicorp Building was built in 1977 in New York.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Designed by engineer William     </a:t>
            </a:r>
            <a:r>
              <a:rPr lang="en-GB" sz="3600" dirty="0" err="1">
                <a:latin typeface="Book Antiqua" panose="02040602050305030304" pitchFamily="18" charset="0"/>
              </a:rPr>
              <a:t>LeMessurier</a:t>
            </a:r>
            <a:r>
              <a:rPr lang="en-GB" sz="3600" dirty="0">
                <a:latin typeface="Book Antiqua" panose="02040602050305030304" pitchFamily="18" charset="0"/>
              </a:rPr>
              <a:t>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The building’s unique design used four stilts for support.</a:t>
            </a:r>
            <a:br>
              <a:rPr lang="en-GB" sz="3600" dirty="0">
                <a:latin typeface="Book Antiqua" panose="02040602050305030304" pitchFamily="18" charset="0"/>
              </a:rPr>
            </a:br>
            <a:endParaRPr lang="en-US" sz="3600" dirty="0">
              <a:latin typeface="Book Antiqua" panose="02040602050305030304" pitchFamily="18" charset="0"/>
            </a:endParaRPr>
          </a:p>
        </p:txBody>
      </p:sp>
      <p:pic>
        <p:nvPicPr>
          <p:cNvPr id="3074" name="Picture 2" descr="Students prevented tragedy. Citigroup Center skyscraper in NYC could have  collaps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91978"/>
            <a:ext cx="4341341" cy="546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00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06" y="324464"/>
            <a:ext cx="6091084" cy="6533536"/>
          </a:xfrm>
        </p:spPr>
        <p:txBody>
          <a:bodyPr>
            <a:normAutofit fontScale="90000"/>
          </a:bodyPr>
          <a:lstStyle/>
          <a:p>
            <a:r>
              <a:rPr lang="ar-JO" sz="3600" b="1" dirty="0">
                <a:latin typeface="Book Antiqua" panose="02040602050305030304" pitchFamily="18" charset="0"/>
              </a:rPr>
              <a:t/>
            </a:r>
            <a:br>
              <a:rPr lang="ar-JO" sz="3600" b="1" dirty="0">
                <a:latin typeface="Book Antiqua" panose="02040602050305030304" pitchFamily="18" charset="0"/>
              </a:rPr>
            </a:br>
            <a:r>
              <a:rPr lang="en-GB" sz="4000" b="1" dirty="0">
                <a:latin typeface="Book Antiqua" panose="02040602050305030304" pitchFamily="18" charset="0"/>
              </a:rPr>
              <a:t>Why they use a unique design</a:t>
            </a:r>
            <a:r>
              <a:rPr lang="en-GB" sz="4000" dirty="0">
                <a:latin typeface="Book Antiqua" panose="02040602050305030304" pitchFamily="18" charset="0"/>
              </a:rPr>
              <a:t>?</a:t>
            </a:r>
            <a:br>
              <a:rPr lang="en-GB" sz="4000" dirty="0">
                <a:latin typeface="Book Antiqua" panose="02040602050305030304" pitchFamily="18" charset="0"/>
              </a:rPr>
            </a:br>
            <a:r>
              <a:rPr lang="en-GB" sz="4000" dirty="0">
                <a:latin typeface="Book Antiqua" panose="02040602050305030304" pitchFamily="18" charset="0"/>
              </a:rPr>
              <a:t>- </a:t>
            </a:r>
            <a:r>
              <a:rPr lang="en-GB" sz="3200" dirty="0">
                <a:latin typeface="Book Antiqua" panose="02040602050305030304" pitchFamily="18" charset="0"/>
              </a:rPr>
              <a:t>St. Peter’s Lutheran Church was located on the building site.</a:t>
            </a:r>
            <a:r>
              <a:rPr lang="en-US" sz="3200" dirty="0">
                <a:latin typeface="Book Antiqua" panose="02040602050305030304" pitchFamily="18" charset="0"/>
              </a:rPr>
              <a:t/>
            </a:r>
            <a:br>
              <a:rPr lang="en-US" sz="3200" dirty="0">
                <a:latin typeface="Book Antiqua" panose="02040602050305030304" pitchFamily="18" charset="0"/>
              </a:rPr>
            </a:br>
            <a:r>
              <a:rPr lang="en-US" sz="3200" dirty="0">
                <a:latin typeface="Book Antiqua" panose="02040602050305030304" pitchFamily="18" charset="0"/>
              </a:rPr>
              <a:t>- </a:t>
            </a:r>
            <a:r>
              <a:rPr lang="en-GB" sz="3200" dirty="0">
                <a:latin typeface="Book Antiqua" panose="02040602050305030304" pitchFamily="18" charset="0"/>
              </a:rPr>
              <a:t>In order to build the skyscraper next to St. Peter's Lutheran Church, they set a condition that no columns would pass through the new church.</a:t>
            </a:r>
            <a:r>
              <a:rPr lang="en-US" sz="3100" dirty="0">
                <a:latin typeface="Book Antiqua" panose="02040602050305030304" pitchFamily="18" charset="0"/>
              </a:rPr>
              <a:t/>
            </a:r>
            <a:br>
              <a:rPr lang="en-US" sz="3100" dirty="0">
                <a:latin typeface="Book Antiqua" panose="02040602050305030304" pitchFamily="18" charset="0"/>
              </a:rPr>
            </a:br>
            <a:r>
              <a:rPr lang="en-US" sz="3100" dirty="0">
                <a:latin typeface="Book Antiqua" panose="02040602050305030304" pitchFamily="18" charset="0"/>
              </a:rPr>
              <a:t/>
            </a:r>
            <a:br>
              <a:rPr lang="en-US" sz="31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endParaRPr lang="en-GB" sz="3600" dirty="0">
              <a:latin typeface="Book Antiqua" panose="020406020503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A8402-121A-27FC-BBB1-447D1E46C067}"/>
              </a:ext>
            </a:extLst>
          </p:cNvPr>
          <p:cNvSpPr txBox="1"/>
          <p:nvPr/>
        </p:nvSpPr>
        <p:spPr>
          <a:xfrm>
            <a:off x="8013700" y="571500"/>
            <a:ext cx="8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40514" y="482726"/>
            <a:ext cx="4221441" cy="5707059"/>
            <a:chOff x="6517882" y="1204680"/>
            <a:chExt cx="3429297" cy="37341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7882" y="1204680"/>
              <a:ext cx="3429297" cy="3734124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9272809" y="2094885"/>
              <a:ext cx="674370" cy="11925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9268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47202-A1D0-144B-1244-5EB052ED6825}"/>
              </a:ext>
            </a:extLst>
          </p:cNvPr>
          <p:cNvSpPr txBox="1"/>
          <p:nvPr/>
        </p:nvSpPr>
        <p:spPr>
          <a:xfrm>
            <a:off x="299709" y="274951"/>
            <a:ext cx="656408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ook Antiqua" panose="02040602050305030304" pitchFamily="18" charset="0"/>
              </a:rPr>
              <a:t>Solution :</a:t>
            </a:r>
            <a:endParaRPr lang="ar-JO" sz="3600" b="1" dirty="0">
              <a:latin typeface="Book Antiqua" panose="0204060205030503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ook Antiqua" panose="02040602050305030304" pitchFamily="18" charset="0"/>
              </a:rPr>
              <a:t>To solve this, the engineers designed the building to stand on four stilts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ook Antiqua" panose="02040602050305030304" pitchFamily="18" charset="0"/>
              </a:rPr>
              <a:t>but instead of placing them at the corners like usual, they put the stilts in the middle of each side of the building. 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Book Antiqua" panose="02040602050305030304" pitchFamily="18" charset="0"/>
              </a:rPr>
              <a:t>This way, they could avoid tearing down the church.</a:t>
            </a:r>
            <a:r>
              <a:rPr lang="en-GB" sz="1800" dirty="0">
                <a:latin typeface="Book Antiqua" panose="02040602050305030304" pitchFamily="18" charset="0"/>
              </a:rPr>
              <a:t/>
            </a:r>
            <a:br>
              <a:rPr lang="en-GB" sz="1800" dirty="0">
                <a:latin typeface="Book Antiqua" panose="02040602050305030304" pitchFamily="18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DAD69-3867-DED1-E7D0-9D771FE1F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58" t="5773" r="40866"/>
          <a:stretch/>
        </p:blipFill>
        <p:spPr>
          <a:xfrm>
            <a:off x="8293100" y="473529"/>
            <a:ext cx="3561443" cy="57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" y="227964"/>
            <a:ext cx="6926581" cy="6492875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Book Antiqua" panose="02040602050305030304" pitchFamily="18" charset="0"/>
              </a:rPr>
              <a:t>Effect on Pillar Placement:</a:t>
            </a:r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This unusual placement made the building less stable against strong winds, especially during hurricanes.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The diagonal winds could create dangerous swaying or even collapse without proper support.</a:t>
            </a:r>
          </a:p>
        </p:txBody>
      </p:sp>
      <p:pic>
        <p:nvPicPr>
          <p:cNvPr id="6146" name="Picture 2" descr="Igrejas, Prédios Esquisitos e a Estudante que Salvou 200 mil Pessoas -  Contraditor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1" y="620485"/>
            <a:ext cx="4936670" cy="566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889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549031"/>
            <a:ext cx="6604074" cy="4853939"/>
          </a:xfrm>
        </p:spPr>
        <p:txBody>
          <a:bodyPr>
            <a:normAutofit fontScale="90000"/>
          </a:bodyPr>
          <a:lstStyle/>
          <a:p>
            <a:r>
              <a:rPr lang="en-GB" sz="4000" b="1" dirty="0">
                <a:latin typeface="Book Antiqua" panose="02040602050305030304" pitchFamily="18" charset="0"/>
              </a:rPr>
              <a:t>Inverted Chevron Braces</a:t>
            </a:r>
            <a:r>
              <a:rPr lang="en-GB" sz="4000" dirty="0">
                <a:latin typeface="Book Antiqua" panose="02040602050305030304" pitchFamily="18" charset="0"/>
              </a:rPr>
              <a:t>:</a:t>
            </a:r>
            <a:br>
              <a:rPr lang="en-GB" sz="4000" dirty="0">
                <a:latin typeface="Book Antiqua" panose="02040602050305030304" pitchFamily="18" charset="0"/>
              </a:rPr>
            </a:br>
            <a:r>
              <a:rPr lang="en-GB" sz="4000" dirty="0">
                <a:latin typeface="Book Antiqua" panose="02040602050305030304" pitchFamily="18" charset="0"/>
              </a:rPr>
              <a:t/>
            </a:r>
            <a:br>
              <a:rPr lang="en-GB" sz="4000" dirty="0">
                <a:latin typeface="Book Antiqua" panose="02040602050305030304" pitchFamily="18" charset="0"/>
              </a:rPr>
            </a:br>
            <a:r>
              <a:rPr lang="en-GB" sz="4000" dirty="0">
                <a:latin typeface="Book Antiqua" panose="02040602050305030304" pitchFamily="18" charset="0"/>
              </a:rPr>
              <a:t>- Engineers used a special "V"-shaped (chevron) structure inside the building.</a:t>
            </a:r>
            <a:br>
              <a:rPr lang="en-GB" sz="4000" dirty="0">
                <a:latin typeface="Book Antiqua" panose="02040602050305030304" pitchFamily="18" charset="0"/>
              </a:rPr>
            </a:br>
            <a:r>
              <a:rPr lang="en-GB" sz="4000" dirty="0">
                <a:latin typeface="Book Antiqua" panose="02040602050305030304" pitchFamily="18" charset="0"/>
              </a:rPr>
              <a:t/>
            </a:r>
            <a:br>
              <a:rPr lang="en-GB" sz="4000" dirty="0">
                <a:latin typeface="Book Antiqua" panose="02040602050305030304" pitchFamily="18" charset="0"/>
              </a:rPr>
            </a:br>
            <a:r>
              <a:rPr lang="en-GB" sz="4000" dirty="0">
                <a:latin typeface="Book Antiqua" panose="02040602050305030304" pitchFamily="18" charset="0"/>
              </a:rPr>
              <a:t>- These braces helped direct the weight of the building from the stilts towards the </a:t>
            </a:r>
            <a:r>
              <a:rPr lang="en-GB" sz="4000" dirty="0" err="1">
                <a:latin typeface="Book Antiqua" panose="02040602050305030304" pitchFamily="18" charset="0"/>
              </a:rPr>
              <a:t>center</a:t>
            </a:r>
            <a:r>
              <a:rPr lang="en-GB" sz="4000" dirty="0">
                <a:latin typeface="Book Antiqua" panose="02040602050305030304" pitchFamily="18" charset="0"/>
              </a:rPr>
              <a:t>, then down to the ground</a:t>
            </a:r>
            <a:r>
              <a:rPr lang="en-GB" sz="3600" dirty="0"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4098" name="Picture 2" descr="Citicorp Center, el rascacielos que pudo colapsar en la Gran Manzana -  Estructuran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4" y="-24669"/>
            <a:ext cx="2718365" cy="68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ITIGROUP CEN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97" y="0"/>
            <a:ext cx="252760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185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273685"/>
            <a:ext cx="8059420" cy="5961933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Book Antiqua" panose="02040602050305030304" pitchFamily="18" charset="0"/>
              </a:rPr>
              <a:t>- In June 1978, a question from an engineering student made William rethink about his design.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William’s new calculations showed surprising results.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Under certain wind conditions, the braces (supports) would face 40% more force than expected.</a:t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dirty="0">
                <a:latin typeface="Book Antiqua" panose="02040602050305030304" pitchFamily="18" charset="0"/>
              </a:rPr>
              <a:t>- This extra force exposed a serious weakness in the building’s structure.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402806"/>
            <a:ext cx="1587500" cy="256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882" y="2972406"/>
            <a:ext cx="2780277" cy="353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8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BB0A94-8958-41CF-A117-2CA007559237}"/>
              </a:ext>
            </a:extLst>
          </p:cNvPr>
          <p:cNvSpPr txBox="1"/>
          <p:nvPr/>
        </p:nvSpPr>
        <p:spPr>
          <a:xfrm>
            <a:off x="0" y="0"/>
            <a:ext cx="12192000" cy="8956298"/>
          </a:xfrm>
          <a:prstGeom prst="rect">
            <a:avLst/>
          </a:prstGeom>
          <a:solidFill>
            <a:schemeClr val="bg1">
              <a:lumMod val="8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endParaRPr lang="en-GB" sz="3600" b="1" dirty="0">
              <a:latin typeface="Book Antiqua" panose="02040602050305030304" pitchFamily="18" charset="0"/>
            </a:endParaRPr>
          </a:p>
          <a:p>
            <a:endParaRPr lang="en-GB" sz="3600" b="1" dirty="0">
              <a:latin typeface="Book Antiqua" panose="02040602050305030304" pitchFamily="18" charset="0"/>
            </a:endParaRPr>
          </a:p>
          <a:p>
            <a:r>
              <a:rPr lang="en-GB" sz="3600" b="1" dirty="0">
                <a:latin typeface="Book Antiqua" panose="02040602050305030304" pitchFamily="18" charset="0"/>
              </a:rPr>
              <a:t>Who are the actors?</a:t>
            </a:r>
            <a:endParaRPr lang="en-GB" sz="3600" b="1" dirty="0">
              <a:latin typeface="Book Antiqua" panose="02040602050305030304" pitchFamily="18" charset="0"/>
            </a:endParaRPr>
          </a:p>
          <a:p>
            <a:r>
              <a:rPr lang="en-GB" sz="3600" b="1" dirty="0">
                <a:latin typeface="Book Antiqua" panose="02040602050305030304" pitchFamily="18" charset="0"/>
              </a:rPr>
              <a:t>Design Team:</a:t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>Architect Engineer : </a:t>
            </a:r>
            <a:r>
              <a:rPr lang="en-GB" sz="3600" dirty="0">
                <a:latin typeface="Book Antiqua" panose="02040602050305030304" pitchFamily="18" charset="0"/>
              </a:rPr>
              <a:t>Hugh Stubbins &amp;Son.</a:t>
            </a:r>
          </a:p>
          <a:p>
            <a:r>
              <a:rPr lang="en-GB" sz="3600" b="1" dirty="0">
                <a:latin typeface="Book Antiqua" panose="02040602050305030304" pitchFamily="18" charset="0"/>
              </a:rPr>
              <a:t/>
            </a:r>
            <a:br>
              <a:rPr lang="en-GB" sz="3600" b="1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>Structural Engineer :</a:t>
            </a:r>
            <a:r>
              <a:rPr lang="en-GB" sz="3600" dirty="0" smtClean="0">
                <a:latin typeface="Book Antiqua" panose="02040602050305030304" pitchFamily="18" charset="0"/>
              </a:rPr>
              <a:t>William </a:t>
            </a:r>
            <a:r>
              <a:rPr lang="en-GB" sz="3600" dirty="0" err="1" smtClean="0">
                <a:latin typeface="Book Antiqua" panose="02040602050305030304" pitchFamily="18" charset="0"/>
              </a:rPr>
              <a:t>LeMessurier</a:t>
            </a:r>
            <a:r>
              <a:rPr lang="en-GB" sz="3600" dirty="0">
                <a:latin typeface="Book Antiqua" panose="02040602050305030304" pitchFamily="18" charset="0"/>
              </a:rPr>
              <a:t>	</a:t>
            </a:r>
          </a:p>
          <a:p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>Citicorp</a:t>
            </a:r>
            <a:r>
              <a:rPr lang="en-GB" sz="3600" dirty="0">
                <a:latin typeface="Book Antiqua" panose="02040602050305030304" pitchFamily="18" charset="0"/>
              </a:rPr>
              <a:t> : Building owner.</a:t>
            </a:r>
          </a:p>
          <a:p>
            <a:r>
              <a:rPr lang="en-GB" sz="3600" dirty="0">
                <a:latin typeface="Book Antiqua" panose="02040602050305030304" pitchFamily="18" charset="0"/>
              </a:rPr>
              <a:t/>
            </a:r>
            <a:br>
              <a:rPr lang="en-GB" sz="3600" dirty="0">
                <a:latin typeface="Book Antiqua" panose="02040602050305030304" pitchFamily="18" charset="0"/>
              </a:rPr>
            </a:br>
            <a:r>
              <a:rPr lang="en-GB" sz="3600" b="1" dirty="0">
                <a:latin typeface="Book Antiqua" panose="02040602050305030304" pitchFamily="18" charset="0"/>
              </a:rPr>
              <a:t>Diane Hartley :</a:t>
            </a:r>
            <a:r>
              <a:rPr lang="en-GB" sz="3600" dirty="0">
                <a:latin typeface="Book Antiqua" panose="02040602050305030304" pitchFamily="18" charset="0"/>
              </a:rPr>
              <a:t> Architecture student who found a design problem</a:t>
            </a:r>
            <a:r>
              <a:rPr lang="en-GB" sz="1400" dirty="0">
                <a:latin typeface="Book Antiqua" panose="02040602050305030304" pitchFamily="18" charset="0"/>
              </a:rPr>
              <a:t>.</a:t>
            </a: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GB" sz="1400" dirty="0">
              <a:latin typeface="Book Antiqua" panose="02040602050305030304" pitchFamily="18" charset="0"/>
            </a:endParaRPr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3" name="Picture 6" descr="WILLIAM J. LeMESSURIER | Memorial Tributes: Volume 21 | The National  Academies Press">
            <a:extLst>
              <a:ext uri="{FF2B5EF4-FFF2-40B4-BE49-F238E27FC236}">
                <a16:creationId xmlns:a16="http://schemas.microsoft.com/office/drawing/2014/main" id="{C974170F-51D0-4605-A037-E6DD9B219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455" y="792160"/>
            <a:ext cx="2788786" cy="38325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3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A7413D-8E45-316E-F958-AE9FF1099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153" y="836907"/>
            <a:ext cx="4107050" cy="5021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94AB0C-F9D8-4703-B7A1-696C2227710D}"/>
              </a:ext>
            </a:extLst>
          </p:cNvPr>
          <p:cNvSpPr txBox="1"/>
          <p:nvPr/>
        </p:nvSpPr>
        <p:spPr>
          <a:xfrm>
            <a:off x="325464" y="1038386"/>
            <a:ext cx="739269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ethical dilemma for Citicorp Center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ethical dilemma involved safety concerns regarding the building's stability.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-Engineers faced a decision on whether to disclose the structural issues publicly or handle them quietly.</a:t>
            </a:r>
          </a:p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143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190</Words>
  <Application>Microsoft Office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 Antiqua</vt:lpstr>
      <vt:lpstr>Calibri</vt:lpstr>
      <vt:lpstr>Calibri Light</vt:lpstr>
      <vt:lpstr>Times New Roman</vt:lpstr>
      <vt:lpstr>Office Theme</vt:lpstr>
      <vt:lpstr>PowerPoint Presentation</vt:lpstr>
      <vt:lpstr>What Happened in 1978 ?  - The Citicorp Building was built in 1977 in New York. - Designed by engineer William     LeMessurier. - The building’s unique design used four stilts for support. </vt:lpstr>
      <vt:lpstr> Why they use a unique design? - St. Peter’s Lutheran Church was located on the building site. - In order to build the skyscraper next to St. Peter's Lutheran Church, they set a condition that no columns would pass through the new church.   </vt:lpstr>
      <vt:lpstr>PowerPoint Presentation</vt:lpstr>
      <vt:lpstr>Effect on Pillar Placement: - This unusual placement made the building less stable against strong winds, especially during hurricanes. - The diagonal winds could create dangerous swaying or even collapse without proper support.</vt:lpstr>
      <vt:lpstr>Inverted Chevron Braces:  - Engineers used a special "V"-shaped (chevron) structure inside the building.  - These braces helped direct the weight of the building from the stilts towards the center, then down to the ground.</vt:lpstr>
      <vt:lpstr>- In June 1978, a question from an engineering student made William rethink about his design. - William’s new calculations showed surprising results. - Under certain wind conditions, the braces (supports) would face 40% more force than expected. - This extra force exposed a serious weakness in the building’s structure.</vt:lpstr>
      <vt:lpstr>PowerPoint Presentation</vt:lpstr>
      <vt:lpstr>PowerPoint Presentation</vt:lpstr>
      <vt:lpstr>Importance of the Citicorp Building Case:  -Highlights the ethical responsibilities of engineers.  -Shows why transparency and safety matter in large public projects.</vt:lpstr>
      <vt:lpstr>Ethical Issues Raised:  -Balancing public safety with repair costs.  -The need for honesty when flaws are found.  -Ensuring engineers act to protect the public.</vt:lpstr>
      <vt:lpstr>How Was It Handled?  - LeMessurier took action as soon as he discovered the problem.    - He worked with Citicorp to discreetly fix the building's structure.   </vt:lpstr>
      <vt:lpstr>PowerPoint Presentation</vt:lpstr>
      <vt:lpstr>What Could Have Been Done Better?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RashaDaoud</dc:creator>
  <cp:lastModifiedBy>RashaDaoud</cp:lastModifiedBy>
  <cp:revision>37</cp:revision>
  <dcterms:created xsi:type="dcterms:W3CDTF">2024-10-23T20:01:27Z</dcterms:created>
  <dcterms:modified xsi:type="dcterms:W3CDTF">2024-11-02T08:58:08Z</dcterms:modified>
</cp:coreProperties>
</file>